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44" r:id="rId2"/>
    <p:sldMasterId id="2147483780" r:id="rId3"/>
    <p:sldMasterId id="2147483816" r:id="rId4"/>
  </p:sldMasterIdLst>
  <p:notesMasterIdLst>
    <p:notesMasterId r:id="rId19"/>
  </p:notesMasterIdLst>
  <p:sldIdLst>
    <p:sldId id="273" r:id="rId5"/>
    <p:sldId id="257" r:id="rId6"/>
    <p:sldId id="263" r:id="rId7"/>
    <p:sldId id="258" r:id="rId8"/>
    <p:sldId id="269" r:id="rId9"/>
    <p:sldId id="270" r:id="rId10"/>
    <p:sldId id="260" r:id="rId11"/>
    <p:sldId id="262" r:id="rId12"/>
    <p:sldId id="272" r:id="rId13"/>
    <p:sldId id="271" r:id="rId14"/>
    <p:sldId id="265" r:id="rId15"/>
    <p:sldId id="266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D61225-EDE0-4102-8B7E-8F74B90C9C14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CCD0B-B5EC-4E92-8C84-3B0A5716EA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384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CCD0B-B5EC-4E92-8C84-3B0A5716EA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74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20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21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3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4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28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47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10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18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51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85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745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3873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552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4764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6363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2350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5483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681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027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948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889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60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97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2DD0D-548B-48BC-8F56-51E97EFCB9DE}" type="datetimeFigureOut">
              <a:rPr lang="en-US" smtClean="0"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953C4-783A-466F-9644-FDAE6B8E3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463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3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4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37164" y="1403928"/>
            <a:ext cx="4276436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সকলকে</a:t>
            </a:r>
            <a:r>
              <a:rPr lang="en-US" sz="54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শুভেচ্ছা</a:t>
            </a:r>
            <a:endParaRPr lang="en-US" sz="54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35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3192780"/>
            <a:ext cx="7696200" cy="2971800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en-US" sz="28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রিপন</a:t>
            </a:r>
            <a:r>
              <a:rPr lang="en-US" sz="28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কুমার</a:t>
            </a:r>
            <a:r>
              <a:rPr lang="en-US" sz="28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সরকার</a:t>
            </a:r>
            <a:endParaRPr lang="en-US" sz="2800" dirty="0" smtClean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  <a:p>
            <a:pPr marL="0" lvl="0" indent="0" algn="ctr">
              <a:buClr>
                <a:srgbClr val="1F2123"/>
              </a:buClr>
              <a:buNone/>
            </a:pPr>
            <a:r>
              <a:rPr lang="en-US" sz="2000" dirty="0" err="1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বি.এসসি</a:t>
            </a:r>
            <a:r>
              <a:rPr lang="en-US" sz="2000" dirty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(</a:t>
            </a:r>
            <a:r>
              <a:rPr lang="en-US" sz="2000" dirty="0" err="1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অনার্স</a:t>
            </a:r>
            <a:r>
              <a:rPr lang="en-US" sz="2000" dirty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),</a:t>
            </a:r>
            <a:r>
              <a:rPr lang="en-US" sz="2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এম.এসসি</a:t>
            </a:r>
            <a:r>
              <a:rPr lang="en-US" sz="2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 </a:t>
            </a:r>
            <a:endParaRPr lang="en-US" sz="20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  <a:p>
            <a:pPr marL="0" indent="0" algn="ctr">
              <a:buNone/>
            </a:pPr>
            <a:r>
              <a:rPr lang="en-US" sz="2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2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2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( </a:t>
            </a:r>
            <a:r>
              <a:rPr lang="en-US" sz="2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বিজ্ঞান</a:t>
            </a:r>
            <a:r>
              <a:rPr lang="en-US" sz="2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)</a:t>
            </a:r>
          </a:p>
          <a:p>
            <a:pPr marL="0" indent="0" algn="ctr">
              <a:buNone/>
            </a:pPr>
            <a:r>
              <a:rPr lang="en-US" sz="2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নূরজাহানপুর</a:t>
            </a:r>
            <a:r>
              <a:rPr lang="en-US" sz="2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অবঃ</a:t>
            </a:r>
            <a:r>
              <a:rPr lang="en-US" sz="2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সামরিক</a:t>
            </a:r>
            <a:r>
              <a:rPr lang="en-US" sz="2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কলোনী</a:t>
            </a:r>
            <a:r>
              <a:rPr lang="en-US" sz="2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উচ্চ</a:t>
            </a:r>
            <a:r>
              <a:rPr lang="en-US" sz="2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বিদ্যালয়</a:t>
            </a:r>
            <a:endParaRPr lang="en-US" sz="2000" dirty="0" smtClean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  <a:p>
            <a:pPr marL="0" indent="0" algn="ctr">
              <a:buNone/>
            </a:pPr>
            <a:r>
              <a:rPr lang="en-US" sz="2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ঘোড়াঘাট</a:t>
            </a:r>
            <a:r>
              <a:rPr lang="en-US" sz="2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, </a:t>
            </a:r>
            <a:r>
              <a:rPr lang="en-US" sz="2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দিনাজপুর</a:t>
            </a:r>
            <a:r>
              <a:rPr lang="en-US" sz="2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।</a:t>
            </a:r>
            <a:endParaRPr lang="en-US" sz="20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643743" y="0"/>
            <a:ext cx="6281057" cy="265611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9600" baseline="-25000" dirty="0" smtClean="0">
                <a:solidFill>
                  <a:srgbClr val="99FF66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9600" baseline="-25000" dirty="0">
                <a:solidFill>
                  <a:srgbClr val="99FF66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sz="9600" baseline="-25000" dirty="0" smtClean="0">
                <a:solidFill>
                  <a:srgbClr val="99FF66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r>
              <a:rPr lang="as-IN" sz="6000" dirty="0"/>
              <a:t/>
            </a:r>
            <a:br>
              <a:rPr lang="as-IN" sz="6000" dirty="0"/>
            </a:br>
            <a:endParaRPr lang="en-US" sz="6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56" y="3505200"/>
            <a:ext cx="1371600" cy="173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967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0"/>
            <a:ext cx="1905000" cy="289560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228899" y="0"/>
            <a:ext cx="3714701" cy="2900065"/>
            <a:chOff x="2228899" y="0"/>
            <a:chExt cx="3714701" cy="2900065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899" y="0"/>
              <a:ext cx="3714701" cy="289560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2438400" y="2438400"/>
              <a:ext cx="838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latin typeface="Nikosh" pitchFamily="2" charset="0"/>
                  <a:cs typeface="Nikosh" pitchFamily="2" charset="0"/>
                </a:rPr>
                <a:t>পানি</a:t>
              </a:r>
              <a:endParaRPr lang="en-US" sz="2400" b="1" dirty="0">
                <a:latin typeface="Nikosh" pitchFamily="2" charset="0"/>
                <a:cs typeface="Nikosh" pitchFamily="2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943600" y="0"/>
            <a:ext cx="3200400" cy="2900065"/>
            <a:chOff x="5943600" y="0"/>
            <a:chExt cx="3200400" cy="290006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3600" y="0"/>
              <a:ext cx="3200400" cy="28956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943600" y="2438400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solidFill>
                    <a:srgbClr val="FF0000"/>
                  </a:solidFill>
                  <a:latin typeface="Nikosh" pitchFamily="2" charset="0"/>
                  <a:cs typeface="Nikosh" pitchFamily="2" charset="0"/>
                </a:rPr>
                <a:t>লবন</a:t>
              </a:r>
              <a:endParaRPr lang="en-US" sz="2400" b="1" dirty="0">
                <a:solidFill>
                  <a:srgbClr val="FF0000"/>
                </a:solidFill>
                <a:latin typeface="Nikosh" pitchFamily="2" charset="0"/>
                <a:cs typeface="Nikosh" pitchFamily="2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2895600"/>
            <a:ext cx="4235209" cy="3962400"/>
            <a:chOff x="0" y="2895600"/>
            <a:chExt cx="4235209" cy="39624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95600"/>
              <a:ext cx="4235209" cy="39624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371600" y="3200400"/>
              <a:ext cx="190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latin typeface="Nikosh" pitchFamily="2" charset="0"/>
                  <a:cs typeface="Nikosh" pitchFamily="2" charset="0"/>
                </a:rPr>
                <a:t>হাইড্রোজেন</a:t>
              </a:r>
              <a:r>
                <a:rPr lang="en-US" sz="2400" b="1" dirty="0" smtClean="0"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b="1" dirty="0" err="1" smtClean="0">
                  <a:latin typeface="Nikosh" pitchFamily="2" charset="0"/>
                  <a:cs typeface="Nikosh" pitchFamily="2" charset="0"/>
                </a:rPr>
                <a:t>গ্যাস</a:t>
              </a:r>
              <a:r>
                <a:rPr lang="en-US" sz="2400" b="1" dirty="0" smtClean="0">
                  <a:latin typeface="Nikosh" pitchFamily="2" charset="0"/>
                  <a:cs typeface="Nikosh" pitchFamily="2" charset="0"/>
                </a:rPr>
                <a:t> </a:t>
              </a:r>
              <a:endParaRPr lang="en-US" sz="2400" b="1" dirty="0">
                <a:latin typeface="Nikosh" pitchFamily="2" charset="0"/>
                <a:cs typeface="Nikosh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235210" y="2895600"/>
            <a:ext cx="4908790" cy="3962400"/>
            <a:chOff x="4235210" y="2895600"/>
            <a:chExt cx="4908790" cy="396240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5210" y="2895600"/>
              <a:ext cx="4908790" cy="39624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638800" y="6324600"/>
              <a:ext cx="1676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latin typeface="Nikosh" pitchFamily="2" charset="0"/>
                  <a:cs typeface="Nikosh" pitchFamily="2" charset="0"/>
                </a:rPr>
                <a:t>এসিড</a:t>
              </a:r>
              <a:r>
                <a:rPr lang="en-US" sz="2400" b="1" dirty="0" smtClean="0">
                  <a:latin typeface="Nikosh" pitchFamily="2" charset="0"/>
                  <a:cs typeface="Nikosh" pitchFamily="2" charset="0"/>
                </a:rPr>
                <a:t> </a:t>
              </a:r>
              <a:endParaRPr lang="en-US" sz="2400" b="1" dirty="0">
                <a:latin typeface="Nikosh" pitchFamily="2" charset="0"/>
                <a:cs typeface="Nikosh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598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6300" y="4419600"/>
            <a:ext cx="7543800" cy="2286000"/>
          </a:xfrm>
        </p:spPr>
        <p:txBody>
          <a:bodyPr>
            <a:noAutofit/>
          </a:bodyPr>
          <a:lstStyle/>
          <a:p>
            <a:r>
              <a:rPr lang="as-IN" sz="4000" dirty="0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রসায়ন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 </a:t>
            </a:r>
            <a:b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</a:b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sz="4000" dirty="0" err="1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ঃ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নব</a:t>
            </a:r>
            <a:r>
              <a:rPr lang="as-IN" sz="4000" dirty="0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ম</a:t>
            </a:r>
            <a:r>
              <a:rPr lang="en-US" sz="4000" dirty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/>
            </a:r>
            <a:br>
              <a:rPr lang="en-US" sz="4000" dirty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</a:br>
            <a:r>
              <a:rPr lang="en-US" sz="4000" dirty="0" err="1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অধ্যায়ঃ</a:t>
            </a:r>
            <a:r>
              <a:rPr lang="en-US" sz="4000" dirty="0" smtClean="0">
                <a:solidFill>
                  <a:schemeClr val="accent4">
                    <a:lumMod val="75000"/>
                  </a:schemeClr>
                </a:solidFill>
                <a:latin typeface="Nikosh" pitchFamily="2" charset="0"/>
                <a:cs typeface="Nikosh" pitchFamily="2" charset="0"/>
              </a:rPr>
              <a:t> ৫ </a:t>
            </a:r>
            <a:endParaRPr lang="en-US" sz="4000" dirty="0">
              <a:solidFill>
                <a:schemeClr val="accent4">
                  <a:lumMod val="7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012371" y="304799"/>
            <a:ext cx="6945086" cy="261850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8000" dirty="0">
                <a:latin typeface="Nikosh" pitchFamily="2" charset="0"/>
                <a:cs typeface="Nikosh" pitchFamily="2" charset="0"/>
              </a:rPr>
              <a:t>পাঠ পরিচিতি</a:t>
            </a:r>
            <a:endParaRPr lang="en-US" sz="8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2923309"/>
            <a:ext cx="571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আজকের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পাঠের</a:t>
            </a:r>
            <a:r>
              <a:rPr lang="en-US" sz="36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latin typeface="Nikosh" pitchFamily="2" charset="0"/>
                <a:cs typeface="Nikosh" pitchFamily="2" charset="0"/>
              </a:rPr>
              <a:t>বিষয়</a:t>
            </a:r>
            <a:r>
              <a:rPr lang="en-US" sz="3600" b="1" dirty="0" err="1">
                <a:latin typeface="Nikosh" pitchFamily="2" charset="0"/>
                <a:cs typeface="Nikosh" pitchFamily="2" charset="0"/>
              </a:rPr>
              <a:t>ঃ</a:t>
            </a:r>
            <a:endParaRPr lang="en-US" sz="3600" b="1" dirty="0" smtClean="0">
              <a:latin typeface="Nikosh" pitchFamily="2" charset="0"/>
              <a:cs typeface="Nikosh" pitchFamily="2" charset="0"/>
            </a:endParaRPr>
          </a:p>
          <a:p>
            <a:pPr algn="ctr"/>
            <a:r>
              <a:rPr lang="en-US" sz="2800" b="1" dirty="0" err="1" smtClean="0">
                <a:latin typeface="Nikosh" pitchFamily="2" charset="0"/>
                <a:cs typeface="Nikosh" pitchFamily="2" charset="0"/>
              </a:rPr>
              <a:t>আয়নিক</a:t>
            </a:r>
            <a:r>
              <a:rPr lang="en-US" sz="28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b="1" dirty="0" err="1" smtClean="0">
                <a:latin typeface="Nikosh" pitchFamily="2" charset="0"/>
                <a:cs typeface="Nikosh" pitchFamily="2" charset="0"/>
              </a:rPr>
              <a:t>বন্ধন</a:t>
            </a:r>
            <a:r>
              <a:rPr lang="en-US" sz="2800" b="1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2800" b="1" dirty="0" err="1" smtClean="0">
                <a:latin typeface="Nikosh" pitchFamily="2" charset="0"/>
                <a:cs typeface="Nikosh" pitchFamily="2" charset="0"/>
              </a:rPr>
              <a:t>সমযোজী</a:t>
            </a:r>
            <a:r>
              <a:rPr lang="en-US" sz="28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as-IN" sz="2800" b="1" dirty="0">
                <a:latin typeface="Nikosh" pitchFamily="2" charset="0"/>
                <a:cs typeface="Nikosh" pitchFamily="2" charset="0"/>
              </a:rPr>
              <a:t>বন্ধন </a:t>
            </a:r>
            <a:r>
              <a:rPr lang="en-US" sz="2800" b="1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89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066800" y="2146939"/>
            <a:ext cx="6629400" cy="520061"/>
            <a:chOff x="1066800" y="1219200"/>
            <a:chExt cx="6629400" cy="520061"/>
          </a:xfrm>
        </p:grpSpPr>
        <p:sp>
          <p:nvSpPr>
            <p:cNvPr id="4" name="Right Arrow 3"/>
            <p:cNvSpPr/>
            <p:nvPr/>
          </p:nvSpPr>
          <p:spPr>
            <a:xfrm>
              <a:off x="1066800" y="1219200"/>
              <a:ext cx="685800" cy="44626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81200" y="1277596"/>
              <a:ext cx="571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আয়নিক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as-IN" sz="2400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বন্ধন </a:t>
              </a:r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কিভাবে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গঠিত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হয়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dirty="0" err="1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বলতে</a:t>
              </a:r>
              <a:r>
                <a:rPr lang="en-US" sz="2400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dirty="0" err="1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পারবে</a:t>
              </a:r>
              <a:r>
                <a:rPr lang="en-US" sz="2400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।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4456423" y="3549134"/>
            <a:ext cx="2407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Nikosh" pitchFamily="2" charset="0"/>
                <a:cs typeface="Nikosh" pitchFamily="2" charset="0"/>
              </a:rPr>
              <a:t>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066800" y="2918936"/>
            <a:ext cx="7696200" cy="814864"/>
            <a:chOff x="914400" y="1981200"/>
            <a:chExt cx="7696200" cy="814864"/>
          </a:xfrm>
        </p:grpSpPr>
        <p:sp>
          <p:nvSpPr>
            <p:cNvPr id="2" name="Right Arrow 1"/>
            <p:cNvSpPr/>
            <p:nvPr/>
          </p:nvSpPr>
          <p:spPr>
            <a:xfrm>
              <a:off x="914400" y="1981200"/>
              <a:ext cx="762000" cy="5334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828800" y="2057400"/>
              <a:ext cx="67818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as-IN" sz="2400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সমযোজী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as-IN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বন্ধন </a:t>
              </a:r>
              <a:r>
                <a:rPr lang="as-IN" sz="2400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কিভাবে গঠিত হয় বলতে </a:t>
              </a:r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পারবে</a:t>
              </a:r>
              <a:r>
                <a:rPr lang="en-US" sz="2400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।</a:t>
              </a:r>
            </a:p>
            <a:p>
              <a:endParaRPr lang="en-US" dirty="0">
                <a:latin typeface="Nikosh" pitchFamily="2" charset="0"/>
                <a:cs typeface="Nikosh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066800" y="3736538"/>
            <a:ext cx="7975600" cy="770930"/>
            <a:chOff x="914400" y="3015734"/>
            <a:chExt cx="7975600" cy="770930"/>
          </a:xfrm>
        </p:grpSpPr>
        <p:sp>
          <p:nvSpPr>
            <p:cNvPr id="8" name="Right Arrow 7"/>
            <p:cNvSpPr/>
            <p:nvPr/>
          </p:nvSpPr>
          <p:spPr>
            <a:xfrm>
              <a:off x="914400" y="3015734"/>
              <a:ext cx="838200" cy="56566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03400" y="3048000"/>
              <a:ext cx="70866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অষ্টক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নিয়ম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ও </a:t>
              </a:r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দুই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এর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নিয়ম</a:t>
              </a:r>
              <a:r>
                <a:rPr lang="en-US" dirty="0" smtClean="0">
                  <a:solidFill>
                    <a:prstClr val="white"/>
                  </a:solidFill>
                  <a:latin typeface="Nikosh" pitchFamily="2" charset="0"/>
                  <a:cs typeface="Nikosh" pitchFamily="2" charset="0"/>
                </a:rPr>
                <a:t>  </a:t>
              </a:r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বলতে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as-IN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পারবে</a:t>
              </a:r>
              <a:r>
                <a:rPr lang="as-IN" sz="2400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।</a:t>
              </a:r>
              <a:endParaRPr lang="en-US" sz="2400" dirty="0">
                <a:solidFill>
                  <a:srgbClr val="FFC000"/>
                </a:solidFill>
                <a:latin typeface="Nikosh" pitchFamily="2" charset="0"/>
                <a:cs typeface="Nikosh" pitchFamily="2" charset="0"/>
              </a:endParaRPr>
            </a:p>
            <a:p>
              <a:endParaRPr lang="en-US" dirty="0">
                <a:latin typeface="Nikosh" pitchFamily="2" charset="0"/>
                <a:cs typeface="Nikosh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066800" y="4572000"/>
            <a:ext cx="7696200" cy="762000"/>
            <a:chOff x="1066800" y="4419600"/>
            <a:chExt cx="7696200" cy="762000"/>
          </a:xfrm>
        </p:grpSpPr>
        <p:sp>
          <p:nvSpPr>
            <p:cNvPr id="12" name="Right Arrow 11"/>
            <p:cNvSpPr/>
            <p:nvPr/>
          </p:nvSpPr>
          <p:spPr>
            <a:xfrm>
              <a:off x="1066800" y="4419600"/>
              <a:ext cx="838200" cy="762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133600" y="4648200"/>
              <a:ext cx="6629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অষ্টক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সম্প্রসারন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dirty="0" err="1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সমন্ধে</a:t>
              </a:r>
              <a:r>
                <a:rPr lang="en-US" sz="2400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dirty="0" err="1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বলতে</a:t>
              </a:r>
              <a:r>
                <a:rPr lang="en-US" sz="2400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dirty="0" err="1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পারবে</a:t>
              </a:r>
              <a:r>
                <a:rPr lang="en-US" sz="2400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।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066800" y="5638800"/>
            <a:ext cx="6858000" cy="838200"/>
            <a:chOff x="1066800" y="5486400"/>
            <a:chExt cx="6858000" cy="838200"/>
          </a:xfrm>
        </p:grpSpPr>
        <p:sp>
          <p:nvSpPr>
            <p:cNvPr id="15" name="Right Arrow 14"/>
            <p:cNvSpPr/>
            <p:nvPr/>
          </p:nvSpPr>
          <p:spPr>
            <a:xfrm>
              <a:off x="1066800" y="5486400"/>
              <a:ext cx="838200" cy="838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09800" y="5715000"/>
              <a:ext cx="571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অষ্টক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en-US" sz="2400" dirty="0" err="1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অসম্পূর্ণ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</a:t>
              </a:r>
              <a:r>
                <a:rPr lang="as-IN" sz="2400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সমন্ধে</a:t>
              </a:r>
              <a:r>
                <a:rPr lang="en-US" sz="2400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  </a:t>
              </a:r>
              <a:r>
                <a:rPr lang="en-US" sz="2400" dirty="0" err="1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বল</a:t>
              </a:r>
              <a:r>
                <a:rPr lang="as-IN" sz="2400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তে পারবে</a:t>
              </a:r>
              <a:r>
                <a:rPr lang="en-US" sz="2400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। </a:t>
              </a:r>
              <a:endParaRPr lang="en-US" sz="2400" dirty="0">
                <a:solidFill>
                  <a:srgbClr val="FFC000"/>
                </a:solidFill>
                <a:latin typeface="Nikosh" pitchFamily="2" charset="0"/>
                <a:cs typeface="Nikosh" pitchFamily="2" charset="0"/>
              </a:endParaRPr>
            </a:p>
          </p:txBody>
        </p:sp>
      </p:grpSp>
      <p:sp>
        <p:nvSpPr>
          <p:cNvPr id="20" name="Left-Right Arrow 19"/>
          <p:cNvSpPr/>
          <p:nvPr/>
        </p:nvSpPr>
        <p:spPr>
          <a:xfrm>
            <a:off x="1507671" y="-10886"/>
            <a:ext cx="6417129" cy="199208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শিক্ষণ</a:t>
            </a:r>
            <a:r>
              <a:rPr lang="en-US" sz="60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ফল</a:t>
            </a:r>
            <a:endParaRPr lang="en-US" sz="6000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71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271659"/>
              </p:ext>
            </p:extLst>
          </p:nvPr>
        </p:nvGraphicFramePr>
        <p:xfrm>
          <a:off x="4514850" y="1666378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14850" y="1666378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/>
          <p:cNvSpPr/>
          <p:nvPr/>
        </p:nvSpPr>
        <p:spPr>
          <a:xfrm>
            <a:off x="2362200" y="1164728"/>
            <a:ext cx="152400" cy="152400"/>
          </a:xfrm>
          <a:prstGeom prst="ellipse">
            <a:avLst/>
          </a:prstGeom>
          <a:solidFill>
            <a:srgbClr val="CEB966"/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125518" y="936128"/>
            <a:ext cx="609600" cy="609600"/>
          </a:xfrm>
          <a:prstGeom prst="ellipse">
            <a:avLst/>
          </a:prstGeom>
          <a:noFill/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2362200" y="859928"/>
            <a:ext cx="76200" cy="152400"/>
          </a:xfrm>
          <a:prstGeom prst="flowChartConnector">
            <a:avLst/>
          </a:prstGeom>
          <a:solidFill>
            <a:srgbClr val="CEB966"/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2430318" y="1490541"/>
            <a:ext cx="84282" cy="131387"/>
          </a:xfrm>
          <a:prstGeom prst="flowChartConnector">
            <a:avLst/>
          </a:prstGeom>
          <a:solidFill>
            <a:srgbClr val="CEB966"/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905000" y="707528"/>
            <a:ext cx="1066800" cy="1066800"/>
          </a:xfrm>
          <a:prstGeom prst="ellipse">
            <a:avLst/>
          </a:prstGeom>
          <a:noFill/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2874819" y="1012328"/>
            <a:ext cx="152400" cy="76200"/>
          </a:xfrm>
          <a:prstGeom prst="flowChartConnector">
            <a:avLst/>
          </a:prstGeom>
          <a:solidFill>
            <a:srgbClr val="CEB966"/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</p:txBody>
      </p:sp>
      <p:pic>
        <p:nvPicPr>
          <p:cNvPr id="14" name="Picture 63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936" y="1457839"/>
            <a:ext cx="109537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3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987" y="628153"/>
            <a:ext cx="109537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3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231" y="1237753"/>
            <a:ext cx="109537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3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369" y="1567779"/>
            <a:ext cx="109537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3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4" y="1407991"/>
            <a:ext cx="103187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2" y="689633"/>
            <a:ext cx="109537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63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78579">
            <a:off x="6048162" y="734515"/>
            <a:ext cx="1176337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Flowchart: Connector 35"/>
          <p:cNvSpPr/>
          <p:nvPr/>
        </p:nvSpPr>
        <p:spPr>
          <a:xfrm>
            <a:off x="3200400" y="1279028"/>
            <a:ext cx="152400" cy="76200"/>
          </a:xfrm>
          <a:prstGeom prst="flowChartConnector">
            <a:avLst/>
          </a:prstGeom>
          <a:solidFill>
            <a:srgbClr val="CEB966"/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</p:txBody>
      </p:sp>
      <p:sp>
        <p:nvSpPr>
          <p:cNvPr id="38" name="Flowchart: Connector 37"/>
          <p:cNvSpPr/>
          <p:nvPr/>
        </p:nvSpPr>
        <p:spPr>
          <a:xfrm>
            <a:off x="2895600" y="1199653"/>
            <a:ext cx="152400" cy="76200"/>
          </a:xfrm>
          <a:prstGeom prst="flowChartConnector">
            <a:avLst/>
          </a:prstGeom>
          <a:solidFill>
            <a:srgbClr val="CEB966"/>
          </a:solidFill>
          <a:ln w="25400" cap="flat" cmpd="sng" algn="ctr">
            <a:solidFill>
              <a:srgbClr val="CEB96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76400" y="402728"/>
            <a:ext cx="1600200" cy="1680384"/>
          </a:xfrm>
          <a:prstGeom prst="ellipse">
            <a:avLst/>
          </a:prstGeom>
          <a:noFill/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76400" y="2269628"/>
            <a:ext cx="144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Nikosh" pitchFamily="2" charset="0"/>
                <a:cs typeface="Nikosh" pitchFamily="2" charset="0"/>
              </a:rPr>
              <a:t>Na</a:t>
            </a:r>
            <a:endParaRPr lang="en-US" sz="6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43600" y="2383928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Nikosh" pitchFamily="2" charset="0"/>
                <a:cs typeface="Nikosh" pitchFamily="2" charset="0"/>
              </a:rPr>
              <a:t>F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809009" y="1968429"/>
            <a:ext cx="7827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" pitchFamily="2" charset="0"/>
                <a:cs typeface="Nikosh" pitchFamily="2" charset="0"/>
              </a:rPr>
              <a:t>+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24995" y="1892186"/>
            <a:ext cx="15136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latin typeface="Nikosh" pitchFamily="2" charset="0"/>
                <a:cs typeface="Nikosh" pitchFamily="2" charset="0"/>
              </a:rPr>
              <a:t>-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04800" y="5562600"/>
            <a:ext cx="81534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" pitchFamily="2" charset="0"/>
                <a:cs typeface="Nikosh" pitchFamily="2" charset="0"/>
              </a:rPr>
              <a:t>*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NaF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আয়নিক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বন্ধন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গঠনের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দুটি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মৌলের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শেষ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কক্ষপথে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আটটি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ইলেকট্রন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থাকে।এই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নিয়মকেই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অষ্টক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নিয়ম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বলে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।   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799" y="3526971"/>
            <a:ext cx="8588829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as-IN" sz="2400" dirty="0" smtClean="0">
                <a:latin typeface="Nikosh" pitchFamily="2" charset="0"/>
                <a:cs typeface="Nikosh" pitchFamily="2" charset="0"/>
              </a:rPr>
              <a:t>*আয়নিক বন্ধনঃ ধাতু ও অধাতুর মধ্যে ইলেক্ট্রন দান ও গ্রহণের মাধ্যমে যে বন্ধন হয় তাই আয়নিক বন্ধ্বন । নিস্ক্রিয় গ্যাসের মত হওয়ার জন্য মৌলগু্লি ইলেকট্রন ত্যাগ করে ক্যাটায়ন  ও ইলেকট্রন গ্রহন করে অ্যানায়ন গঠন করে বন্ধনে আবদ্ধ হয় তাই আয়নিক বন্ধন।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উপরে</a:t>
            </a:r>
            <a:r>
              <a:rPr lang="as-IN" sz="2400" dirty="0" smtClean="0">
                <a:latin typeface="Nikosh" pitchFamily="2" charset="0"/>
                <a:cs typeface="Nikosh" pitchFamily="2" charset="0"/>
              </a:rPr>
              <a:t>র মৌল দুটি 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Ne(10) </a:t>
            </a:r>
            <a:r>
              <a:rPr lang="as-IN" sz="2400" dirty="0" smtClean="0">
                <a:latin typeface="Nikosh" pitchFamily="2" charset="0"/>
                <a:cs typeface="Nikosh" pitchFamily="2" charset="0"/>
              </a:rPr>
              <a:t>এর মত হওয়ার জন্য আয়নিক বন্ধনে আবদ্ধ হয়। </a:t>
            </a:r>
            <a:endParaRPr lang="as-IN" sz="24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55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0.31667 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33" y="5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xit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5" grpId="0" animBg="1"/>
      <p:bldP spid="43" grpId="0"/>
      <p:bldP spid="44" grpId="0"/>
      <p:bldP spid="45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430902"/>
              </p:ext>
            </p:extLst>
          </p:nvPr>
        </p:nvGraphicFramePr>
        <p:xfrm>
          <a:off x="3981436" y="2461056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8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81436" y="2461056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3048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" pitchFamily="2" charset="0"/>
                <a:cs typeface="Nikosh" pitchFamily="2" charset="0"/>
              </a:rPr>
              <a:t>*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আমরা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ফ্লোরিন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ও 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হাইড্রোজেনের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ইলেকট্রন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বিন্যাস</a:t>
            </a:r>
            <a:r>
              <a:rPr lang="en-US" sz="24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দেখি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  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1828786" y="1959406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592104" y="1730806"/>
            <a:ext cx="6096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1828786" y="1654606"/>
            <a:ext cx="762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1896904" y="2285219"/>
            <a:ext cx="84282" cy="13138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371586" y="1502206"/>
            <a:ext cx="10668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2329859" y="1807006"/>
            <a:ext cx="152400" cy="76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55" name="Picture 63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522" y="2252517"/>
            <a:ext cx="109537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56" name="Picture 63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573" y="1422831"/>
            <a:ext cx="109537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57" name="Picture 63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817" y="2032431"/>
            <a:ext cx="109537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58" name="Picture 63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955" y="2362457"/>
            <a:ext cx="109537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59" name="Picture 63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60" y="2202669"/>
            <a:ext cx="103187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60" name="Picture 63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48" y="1484311"/>
            <a:ext cx="109537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61" name="Picture 63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78579">
            <a:off x="3463479" y="1497810"/>
            <a:ext cx="1176337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Oval 38"/>
          <p:cNvSpPr/>
          <p:nvPr/>
        </p:nvSpPr>
        <p:spPr>
          <a:xfrm>
            <a:off x="3975447" y="3712006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3741868" y="3483406"/>
            <a:ext cx="593436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lowchart: Connector 40"/>
          <p:cNvSpPr/>
          <p:nvPr/>
        </p:nvSpPr>
        <p:spPr>
          <a:xfrm>
            <a:off x="3699727" y="3733019"/>
            <a:ext cx="84282" cy="13138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 rot="607194">
            <a:off x="1608268" y="3483406"/>
            <a:ext cx="593436" cy="609600"/>
            <a:chOff x="2141682" y="4343400"/>
            <a:chExt cx="593436" cy="609600"/>
          </a:xfrm>
        </p:grpSpPr>
        <p:sp>
          <p:nvSpPr>
            <p:cNvPr id="37" name="Oval 36"/>
            <p:cNvSpPr/>
            <p:nvPr/>
          </p:nvSpPr>
          <p:spPr>
            <a:xfrm>
              <a:off x="2362200" y="4572000"/>
              <a:ext cx="152400" cy="1524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/>
            <p:cNvSpPr/>
            <p:nvPr/>
          </p:nvSpPr>
          <p:spPr>
            <a:xfrm>
              <a:off x="2141682" y="4343400"/>
              <a:ext cx="593436" cy="609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lowchart: Connector 43"/>
            <p:cNvSpPr/>
            <p:nvPr/>
          </p:nvSpPr>
          <p:spPr>
            <a:xfrm>
              <a:off x="2650836" y="4428209"/>
              <a:ext cx="84282" cy="131387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133586" y="2645206"/>
            <a:ext cx="718127" cy="472931"/>
            <a:chOff x="2133586" y="2645206"/>
            <a:chExt cx="718127" cy="472931"/>
          </a:xfrm>
        </p:grpSpPr>
        <p:sp>
          <p:nvSpPr>
            <p:cNvPr id="10" name="TextBox 9"/>
            <p:cNvSpPr txBox="1"/>
            <p:nvPr/>
          </p:nvSpPr>
          <p:spPr>
            <a:xfrm>
              <a:off x="2133586" y="2645206"/>
              <a:ext cx="7181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Nikosh" pitchFamily="2" charset="0"/>
                  <a:cs typeface="Nikosh" pitchFamily="2" charset="0"/>
                </a:rPr>
                <a:t>F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308074" y="2748805"/>
              <a:ext cx="228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488176" y="4189108"/>
            <a:ext cx="547606" cy="440030"/>
            <a:chOff x="3268525" y="5480679"/>
            <a:chExt cx="547606" cy="440030"/>
          </a:xfrm>
        </p:grpSpPr>
        <p:sp>
          <p:nvSpPr>
            <p:cNvPr id="14" name="TextBox 13"/>
            <p:cNvSpPr txBox="1"/>
            <p:nvPr/>
          </p:nvSpPr>
          <p:spPr>
            <a:xfrm>
              <a:off x="3268525" y="5480679"/>
              <a:ext cx="5046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H</a:t>
              </a:r>
              <a:endParaRPr lang="en-US" sz="2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07763" y="5551377"/>
              <a:ext cx="308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</a:t>
              </a:r>
              <a:endParaRPr lang="en-US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00743" y="5325823"/>
            <a:ext cx="79139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" pitchFamily="2" charset="0"/>
                <a:cs typeface="Nikosh" pitchFamily="2" charset="0"/>
              </a:rPr>
              <a:t>*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এখানে</a:t>
            </a:r>
            <a:r>
              <a:rPr lang="en-US" sz="32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ফ্লোরিন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অনু্র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গঠন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অষ্টক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নিয়মে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এবং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হাড্রোজেন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অনু্র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গঠন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দুই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এর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নিয়মে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97286" y="2183448"/>
            <a:ext cx="32983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>
                <a:latin typeface="Nikosh" pitchFamily="2" charset="0"/>
                <a:cs typeface="Nikosh" pitchFamily="2" charset="0"/>
              </a:rPr>
              <a:t>সমযোজী বন্ধনঃ নিস্ক্রিয় গ্যাসের মত হওয়ার জন্য মৌলগু্লি ইলেকট্রন শেয়ার করে  বন্ধনে আবদ্ধ হয় তাই সমযোজী বন্ধন। 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69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73028E-6 L -0.11806 -0.015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3" y="-7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16666 2.22222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8382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এখন</a:t>
            </a:r>
            <a:r>
              <a:rPr lang="en-US" sz="48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আমরা</a:t>
            </a:r>
            <a:r>
              <a:rPr lang="en-US" sz="48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একটি</a:t>
            </a:r>
            <a:r>
              <a:rPr lang="en-US" sz="48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ভিডিও</a:t>
            </a:r>
            <a:r>
              <a:rPr lang="en-US" sz="4800" dirty="0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 smtClean="0">
                <a:solidFill>
                  <a:srgbClr val="FFFF00"/>
                </a:solidFill>
                <a:latin typeface="Nikosh" pitchFamily="2" charset="0"/>
                <a:cs typeface="Nikosh" pitchFamily="2" charset="0"/>
              </a:rPr>
              <a:t>দেখি</a:t>
            </a:r>
            <a:endParaRPr lang="en-US" sz="4800" dirty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10234"/>
              </p:ext>
            </p:extLst>
          </p:nvPr>
        </p:nvGraphicFramePr>
        <p:xfrm>
          <a:off x="4114800" y="44196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3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44196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9236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3629157" y="2568382"/>
            <a:ext cx="1861850" cy="1948873"/>
            <a:chOff x="3596841" y="1773382"/>
            <a:chExt cx="1861850" cy="1948873"/>
          </a:xfrm>
        </p:grpSpPr>
        <p:sp>
          <p:nvSpPr>
            <p:cNvPr id="2" name="Flowchart: Connector 1"/>
            <p:cNvSpPr/>
            <p:nvPr/>
          </p:nvSpPr>
          <p:spPr>
            <a:xfrm>
              <a:off x="4516582" y="209665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lowchart: Connector 2"/>
            <p:cNvSpPr/>
            <p:nvPr/>
          </p:nvSpPr>
          <p:spPr>
            <a:xfrm>
              <a:off x="4368800" y="2105891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lowchart: Connector 3"/>
            <p:cNvSpPr/>
            <p:nvPr/>
          </p:nvSpPr>
          <p:spPr>
            <a:xfrm>
              <a:off x="4562763" y="1773382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lowchart: Connector 5"/>
            <p:cNvSpPr/>
            <p:nvPr/>
          </p:nvSpPr>
          <p:spPr>
            <a:xfrm>
              <a:off x="4042865" y="3537532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lowchart: Connector 6"/>
            <p:cNvSpPr/>
            <p:nvPr/>
          </p:nvSpPr>
          <p:spPr>
            <a:xfrm>
              <a:off x="3934692" y="2927929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Connector 7"/>
            <p:cNvSpPr/>
            <p:nvPr/>
          </p:nvSpPr>
          <p:spPr>
            <a:xfrm>
              <a:off x="3596841" y="2567718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5116946" y="2567710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Connector 9"/>
            <p:cNvSpPr/>
            <p:nvPr/>
          </p:nvSpPr>
          <p:spPr>
            <a:xfrm>
              <a:off x="4664364" y="3371274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lowchart: Connector 12"/>
            <p:cNvSpPr/>
            <p:nvPr/>
          </p:nvSpPr>
          <p:spPr>
            <a:xfrm>
              <a:off x="3916220" y="2743200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Connector 13"/>
            <p:cNvSpPr/>
            <p:nvPr/>
          </p:nvSpPr>
          <p:spPr>
            <a:xfrm>
              <a:off x="4516581" y="3380510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lowchart: Connector 15"/>
            <p:cNvSpPr/>
            <p:nvPr/>
          </p:nvSpPr>
          <p:spPr>
            <a:xfrm>
              <a:off x="5218546" y="3315856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lowchart: Connector 16"/>
            <p:cNvSpPr/>
            <p:nvPr/>
          </p:nvSpPr>
          <p:spPr>
            <a:xfrm>
              <a:off x="5126182" y="2743201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lowchart: Connector 17"/>
            <p:cNvSpPr/>
            <p:nvPr/>
          </p:nvSpPr>
          <p:spPr>
            <a:xfrm>
              <a:off x="4498109" y="2392221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4498107" y="309418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lowchart: Connector 20"/>
            <p:cNvSpPr/>
            <p:nvPr/>
          </p:nvSpPr>
          <p:spPr>
            <a:xfrm>
              <a:off x="5366327" y="2419929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4396509" y="2660073"/>
              <a:ext cx="267855" cy="27709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99FF66"/>
                  </a:solidFill>
                </a:rPr>
                <a:t>P</a:t>
              </a:r>
              <a:endParaRPr lang="en-US" sz="2400" b="1" dirty="0">
                <a:solidFill>
                  <a:srgbClr val="99FF66"/>
                </a:solidFill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221019" y="2447639"/>
              <a:ext cx="646545" cy="7112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3953164" y="2152073"/>
              <a:ext cx="1219200" cy="129309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3624551" y="1828800"/>
              <a:ext cx="1834140" cy="189345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 rot="20975619">
            <a:off x="623448" y="1229114"/>
            <a:ext cx="1644074" cy="1625600"/>
            <a:chOff x="701964" y="544946"/>
            <a:chExt cx="1644074" cy="1625600"/>
          </a:xfrm>
        </p:grpSpPr>
        <p:sp>
          <p:nvSpPr>
            <p:cNvPr id="5" name="Flowchart: Connector 4"/>
            <p:cNvSpPr/>
            <p:nvPr/>
          </p:nvSpPr>
          <p:spPr>
            <a:xfrm>
              <a:off x="1473200" y="1662546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11" name="Flowchart: Connector 10"/>
            <p:cNvSpPr/>
            <p:nvPr/>
          </p:nvSpPr>
          <p:spPr>
            <a:xfrm>
              <a:off x="1487055" y="951347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12" name="Flowchart: Connector 11"/>
            <p:cNvSpPr/>
            <p:nvPr/>
          </p:nvSpPr>
          <p:spPr>
            <a:xfrm>
              <a:off x="743530" y="929841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15" name="Flowchart: Connector 14"/>
            <p:cNvSpPr/>
            <p:nvPr/>
          </p:nvSpPr>
          <p:spPr>
            <a:xfrm>
              <a:off x="2087422" y="735879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20" name="Flowchart: Connector 19"/>
            <p:cNvSpPr/>
            <p:nvPr/>
          </p:nvSpPr>
          <p:spPr>
            <a:xfrm>
              <a:off x="2179786" y="1727202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730" y="708170"/>
              <a:ext cx="1243013" cy="1317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Oval 27"/>
            <p:cNvSpPr/>
            <p:nvPr/>
          </p:nvSpPr>
          <p:spPr>
            <a:xfrm>
              <a:off x="701964" y="544946"/>
              <a:ext cx="1644074" cy="1625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1228436" y="1191491"/>
              <a:ext cx="581892" cy="33250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Nikosh" pitchFamily="2" charset="0"/>
                  <a:cs typeface="Nikosh" pitchFamily="2" charset="0"/>
                </a:rPr>
                <a:t>C</a:t>
              </a:r>
              <a:r>
                <a:rPr lang="en-US" sz="1400" b="1" dirty="0" err="1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Nikosh" pitchFamily="2" charset="0"/>
                  <a:cs typeface="Nikosh" pitchFamily="2" charset="0"/>
                </a:rPr>
                <a:t>l</a:t>
              </a:r>
              <a:endParaRPr lang="en-US" sz="1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1136073" y="1006765"/>
              <a:ext cx="794328" cy="72043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57" name="Flowchart: Connector 56"/>
            <p:cNvSpPr/>
            <p:nvPr/>
          </p:nvSpPr>
          <p:spPr>
            <a:xfrm>
              <a:off x="837841" y="800532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58" name="Flowchart: Connector 57"/>
            <p:cNvSpPr/>
            <p:nvPr/>
          </p:nvSpPr>
          <p:spPr>
            <a:xfrm>
              <a:off x="948681" y="1928813"/>
              <a:ext cx="83127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67" name="Flowchart: Connector 66"/>
            <p:cNvSpPr/>
            <p:nvPr/>
          </p:nvSpPr>
          <p:spPr>
            <a:xfrm>
              <a:off x="893259" y="1422404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68" name="Flowchart: Connector 67"/>
            <p:cNvSpPr/>
            <p:nvPr/>
          </p:nvSpPr>
          <p:spPr>
            <a:xfrm>
              <a:off x="1962729" y="652752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72" name="Flowchart: Connector 71"/>
            <p:cNvSpPr/>
            <p:nvPr/>
          </p:nvSpPr>
          <p:spPr>
            <a:xfrm>
              <a:off x="884023" y="1260764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73" name="Flowchart: Connector 72"/>
            <p:cNvSpPr/>
            <p:nvPr/>
          </p:nvSpPr>
          <p:spPr>
            <a:xfrm>
              <a:off x="1505531" y="194425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74" name="Flowchart: Connector 73"/>
            <p:cNvSpPr/>
            <p:nvPr/>
          </p:nvSpPr>
          <p:spPr>
            <a:xfrm>
              <a:off x="1505531" y="661988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75" name="Flowchart: Connector 74"/>
            <p:cNvSpPr/>
            <p:nvPr/>
          </p:nvSpPr>
          <p:spPr>
            <a:xfrm>
              <a:off x="835894" y="1814946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78" name="Flowchart: Connector 77"/>
            <p:cNvSpPr/>
            <p:nvPr/>
          </p:nvSpPr>
          <p:spPr>
            <a:xfrm>
              <a:off x="2073564" y="1260764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79" name="Flowchart: Connector 78"/>
            <p:cNvSpPr/>
            <p:nvPr/>
          </p:nvSpPr>
          <p:spPr>
            <a:xfrm>
              <a:off x="1366984" y="680459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80" name="Flowchart: Connector 79"/>
            <p:cNvSpPr/>
            <p:nvPr/>
          </p:nvSpPr>
          <p:spPr>
            <a:xfrm>
              <a:off x="1662548" y="1925782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81" name="Flowchart: Connector 80"/>
            <p:cNvSpPr/>
            <p:nvPr/>
          </p:nvSpPr>
          <p:spPr>
            <a:xfrm>
              <a:off x="2087422" y="1408547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</p:grpSp>
      <p:grpSp>
        <p:nvGrpSpPr>
          <p:cNvPr id="7168" name="Group 7167"/>
          <p:cNvGrpSpPr/>
          <p:nvPr/>
        </p:nvGrpSpPr>
        <p:grpSpPr>
          <a:xfrm>
            <a:off x="2640865" y="4110892"/>
            <a:ext cx="1644074" cy="1625600"/>
            <a:chOff x="2580841" y="4221020"/>
            <a:chExt cx="1644074" cy="1625600"/>
          </a:xfrm>
        </p:grpSpPr>
        <p:sp>
          <p:nvSpPr>
            <p:cNvPr id="51" name="Flowchart: Connector 50"/>
            <p:cNvSpPr/>
            <p:nvPr/>
          </p:nvSpPr>
          <p:spPr>
            <a:xfrm>
              <a:off x="3352077" y="5338620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lowchart: Connector 51"/>
            <p:cNvSpPr/>
            <p:nvPr/>
          </p:nvSpPr>
          <p:spPr>
            <a:xfrm>
              <a:off x="3365932" y="4627421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0607" y="4384244"/>
              <a:ext cx="1243013" cy="1317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4" name="Oval 53"/>
            <p:cNvSpPr/>
            <p:nvPr/>
          </p:nvSpPr>
          <p:spPr>
            <a:xfrm>
              <a:off x="2580841" y="4221020"/>
              <a:ext cx="1644074" cy="1625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3107313" y="4867565"/>
              <a:ext cx="581892" cy="33250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Nikosh" pitchFamily="2" charset="0"/>
                  <a:cs typeface="Nikosh" pitchFamily="2" charset="0"/>
                </a:rPr>
                <a:t>C</a:t>
              </a:r>
              <a:r>
                <a:rPr lang="en-US" sz="1400" b="1" dirty="0" err="1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Nikosh" pitchFamily="2" charset="0"/>
                  <a:cs typeface="Nikosh" pitchFamily="2" charset="0"/>
                </a:rPr>
                <a:t>l</a:t>
              </a:r>
              <a:endParaRPr lang="en-US" sz="1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3014950" y="4682839"/>
              <a:ext cx="794328" cy="72043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lowchart: Connector 58"/>
            <p:cNvSpPr/>
            <p:nvPr/>
          </p:nvSpPr>
          <p:spPr>
            <a:xfrm>
              <a:off x="2881240" y="4328826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lowchart: Connector 59"/>
            <p:cNvSpPr/>
            <p:nvPr/>
          </p:nvSpPr>
          <p:spPr>
            <a:xfrm>
              <a:off x="3228474" y="4368803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lowchart: Connector 60"/>
            <p:cNvSpPr/>
            <p:nvPr/>
          </p:nvSpPr>
          <p:spPr>
            <a:xfrm>
              <a:off x="3904310" y="558800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lowchart: Connector 62"/>
            <p:cNvSpPr/>
            <p:nvPr/>
          </p:nvSpPr>
          <p:spPr>
            <a:xfrm>
              <a:off x="2762897" y="5116961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lowchart: Connector 63"/>
            <p:cNvSpPr/>
            <p:nvPr/>
          </p:nvSpPr>
          <p:spPr>
            <a:xfrm>
              <a:off x="3467532" y="5606480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lowchart: Connector 64"/>
            <p:cNvSpPr/>
            <p:nvPr/>
          </p:nvSpPr>
          <p:spPr>
            <a:xfrm>
              <a:off x="3968966" y="5015354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lowchart: Connector 65"/>
            <p:cNvSpPr/>
            <p:nvPr/>
          </p:nvSpPr>
          <p:spPr>
            <a:xfrm>
              <a:off x="4040904" y="545249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lowchart: Connector 68"/>
            <p:cNvSpPr/>
            <p:nvPr/>
          </p:nvSpPr>
          <p:spPr>
            <a:xfrm>
              <a:off x="3320838" y="5615718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lowchart: Connector 69"/>
            <p:cNvSpPr/>
            <p:nvPr/>
          </p:nvSpPr>
          <p:spPr>
            <a:xfrm>
              <a:off x="2881238" y="5643420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lowchart: Connector 75"/>
            <p:cNvSpPr/>
            <p:nvPr/>
          </p:nvSpPr>
          <p:spPr>
            <a:xfrm>
              <a:off x="3950492" y="4867580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lowchart: Connector 76"/>
            <p:cNvSpPr/>
            <p:nvPr/>
          </p:nvSpPr>
          <p:spPr>
            <a:xfrm>
              <a:off x="2762897" y="443346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lowchart: Connector 81"/>
            <p:cNvSpPr/>
            <p:nvPr/>
          </p:nvSpPr>
          <p:spPr>
            <a:xfrm>
              <a:off x="2744425" y="4959937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lowchart: Connector 82"/>
            <p:cNvSpPr/>
            <p:nvPr/>
          </p:nvSpPr>
          <p:spPr>
            <a:xfrm>
              <a:off x="3375168" y="4328826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lowchart: Connector 83"/>
            <p:cNvSpPr/>
            <p:nvPr/>
          </p:nvSpPr>
          <p:spPr>
            <a:xfrm>
              <a:off x="2762897" y="5551062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lowchart: Connector 87"/>
            <p:cNvSpPr/>
            <p:nvPr/>
          </p:nvSpPr>
          <p:spPr>
            <a:xfrm>
              <a:off x="3913573" y="4378047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69" name="Group 7168"/>
          <p:cNvGrpSpPr/>
          <p:nvPr/>
        </p:nvGrpSpPr>
        <p:grpSpPr>
          <a:xfrm>
            <a:off x="5126101" y="3810324"/>
            <a:ext cx="1644074" cy="1625600"/>
            <a:chOff x="6998493" y="4082474"/>
            <a:chExt cx="1644074" cy="1625600"/>
          </a:xfrm>
        </p:grpSpPr>
        <p:sp>
          <p:nvSpPr>
            <p:cNvPr id="45" name="Flowchart: Connector 44"/>
            <p:cNvSpPr/>
            <p:nvPr/>
          </p:nvSpPr>
          <p:spPr>
            <a:xfrm>
              <a:off x="7769729" y="5200074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lowchart: Connector 45"/>
            <p:cNvSpPr/>
            <p:nvPr/>
          </p:nvSpPr>
          <p:spPr>
            <a:xfrm>
              <a:off x="7783584" y="448887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8259" y="4245698"/>
              <a:ext cx="1243013" cy="1317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8" name="Oval 47"/>
            <p:cNvSpPr/>
            <p:nvPr/>
          </p:nvSpPr>
          <p:spPr>
            <a:xfrm>
              <a:off x="6998493" y="4082474"/>
              <a:ext cx="1644074" cy="1625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7524965" y="4729019"/>
              <a:ext cx="581892" cy="33250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Nikosh" pitchFamily="2" charset="0"/>
                  <a:cs typeface="Nikosh" pitchFamily="2" charset="0"/>
                </a:rPr>
                <a:t>C</a:t>
              </a:r>
              <a:r>
                <a:rPr lang="en-US" sz="1400" b="1" dirty="0" err="1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Nikosh" pitchFamily="2" charset="0"/>
                  <a:cs typeface="Nikosh" pitchFamily="2" charset="0"/>
                </a:rPr>
                <a:t>l</a:t>
              </a:r>
              <a:endParaRPr lang="en-US" sz="1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7432602" y="4544293"/>
              <a:ext cx="794328" cy="72043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lowchart: Connector 93"/>
            <p:cNvSpPr/>
            <p:nvPr/>
          </p:nvSpPr>
          <p:spPr>
            <a:xfrm>
              <a:off x="8394204" y="4916809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lowchart: Connector 94"/>
            <p:cNvSpPr/>
            <p:nvPr/>
          </p:nvSpPr>
          <p:spPr>
            <a:xfrm>
              <a:off x="8365073" y="424382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lowchart: Connector 96"/>
            <p:cNvSpPr/>
            <p:nvPr/>
          </p:nvSpPr>
          <p:spPr>
            <a:xfrm>
              <a:off x="7758545" y="4202579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lowchart: Connector 97"/>
            <p:cNvSpPr/>
            <p:nvPr/>
          </p:nvSpPr>
          <p:spPr>
            <a:xfrm>
              <a:off x="7280766" y="546800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lowchart: Connector 98"/>
            <p:cNvSpPr/>
            <p:nvPr/>
          </p:nvSpPr>
          <p:spPr>
            <a:xfrm>
              <a:off x="7927667" y="5475576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lowchart: Connector 99"/>
            <p:cNvSpPr/>
            <p:nvPr/>
          </p:nvSpPr>
          <p:spPr>
            <a:xfrm>
              <a:off x="8394204" y="5369647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lowchart: Connector 100"/>
            <p:cNvSpPr/>
            <p:nvPr/>
          </p:nvSpPr>
          <p:spPr>
            <a:xfrm>
              <a:off x="7188072" y="4268883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lowchart: Connector 104"/>
            <p:cNvSpPr/>
            <p:nvPr/>
          </p:nvSpPr>
          <p:spPr>
            <a:xfrm>
              <a:off x="8372730" y="4766002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lowchart: Connector 105"/>
            <p:cNvSpPr/>
            <p:nvPr/>
          </p:nvSpPr>
          <p:spPr>
            <a:xfrm>
              <a:off x="8459191" y="4359596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lowchart: Connector 106"/>
            <p:cNvSpPr/>
            <p:nvPr/>
          </p:nvSpPr>
          <p:spPr>
            <a:xfrm>
              <a:off x="7804727" y="5483122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lowchart: Connector 107"/>
            <p:cNvSpPr/>
            <p:nvPr/>
          </p:nvSpPr>
          <p:spPr>
            <a:xfrm>
              <a:off x="7188402" y="4839856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lowchart: Connector 109"/>
            <p:cNvSpPr/>
            <p:nvPr/>
          </p:nvSpPr>
          <p:spPr>
            <a:xfrm>
              <a:off x="7198238" y="5006110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lowchart: Connector 110"/>
            <p:cNvSpPr/>
            <p:nvPr/>
          </p:nvSpPr>
          <p:spPr>
            <a:xfrm>
              <a:off x="7388806" y="5538540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lowchart: Connector 111"/>
            <p:cNvSpPr/>
            <p:nvPr/>
          </p:nvSpPr>
          <p:spPr>
            <a:xfrm>
              <a:off x="7606145" y="423622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lowchart: Connector 112"/>
            <p:cNvSpPr/>
            <p:nvPr/>
          </p:nvSpPr>
          <p:spPr>
            <a:xfrm>
              <a:off x="8486568" y="5258811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72" name="Group 7171"/>
          <p:cNvGrpSpPr/>
          <p:nvPr/>
        </p:nvGrpSpPr>
        <p:grpSpPr>
          <a:xfrm rot="613263">
            <a:off x="5256395" y="1912581"/>
            <a:ext cx="1644074" cy="1625600"/>
            <a:chOff x="7335621" y="2152073"/>
            <a:chExt cx="1644074" cy="1625600"/>
          </a:xfrm>
        </p:grpSpPr>
        <p:sp>
          <p:nvSpPr>
            <p:cNvPr id="39" name="Flowchart: Connector 38"/>
            <p:cNvSpPr/>
            <p:nvPr/>
          </p:nvSpPr>
          <p:spPr>
            <a:xfrm>
              <a:off x="8106857" y="3269673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lowchart: Connector 39"/>
            <p:cNvSpPr/>
            <p:nvPr/>
          </p:nvSpPr>
          <p:spPr>
            <a:xfrm>
              <a:off x="8120712" y="2558474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5387" y="2315297"/>
              <a:ext cx="1243013" cy="1317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2" name="Oval 41"/>
            <p:cNvSpPr/>
            <p:nvPr/>
          </p:nvSpPr>
          <p:spPr>
            <a:xfrm>
              <a:off x="7335621" y="2152073"/>
              <a:ext cx="1644074" cy="1625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7862093" y="2798618"/>
              <a:ext cx="581892" cy="33250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Nikosh" pitchFamily="2" charset="0"/>
                  <a:cs typeface="Nikosh" pitchFamily="2" charset="0"/>
                </a:rPr>
                <a:t>C</a:t>
              </a:r>
              <a:r>
                <a:rPr lang="en-US" sz="1400" b="1" dirty="0" err="1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Nikosh" pitchFamily="2" charset="0"/>
                  <a:cs typeface="Nikosh" pitchFamily="2" charset="0"/>
                </a:rPr>
                <a:t>l</a:t>
              </a:r>
              <a:endParaRPr lang="en-US" sz="1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7769730" y="2613892"/>
              <a:ext cx="794328" cy="72043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lowchart: Connector 70"/>
            <p:cNvSpPr/>
            <p:nvPr/>
          </p:nvSpPr>
          <p:spPr>
            <a:xfrm>
              <a:off x="7723548" y="2191203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lowchart: Connector 85"/>
            <p:cNvSpPr/>
            <p:nvPr/>
          </p:nvSpPr>
          <p:spPr>
            <a:xfrm>
              <a:off x="8760603" y="3412877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lowchart: Connector 86"/>
            <p:cNvSpPr/>
            <p:nvPr/>
          </p:nvSpPr>
          <p:spPr>
            <a:xfrm>
              <a:off x="8705522" y="285371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lowchart: Connector 88"/>
            <p:cNvSpPr/>
            <p:nvPr/>
          </p:nvSpPr>
          <p:spPr>
            <a:xfrm>
              <a:off x="8826997" y="2501403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lowchart: Connector 89"/>
            <p:cNvSpPr/>
            <p:nvPr/>
          </p:nvSpPr>
          <p:spPr>
            <a:xfrm>
              <a:off x="7527834" y="3103417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lowchart: Connector 90"/>
            <p:cNvSpPr/>
            <p:nvPr/>
          </p:nvSpPr>
          <p:spPr>
            <a:xfrm>
              <a:off x="7513782" y="2946397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lowchart: Connector 91"/>
            <p:cNvSpPr/>
            <p:nvPr/>
          </p:nvSpPr>
          <p:spPr>
            <a:xfrm>
              <a:off x="8261928" y="3531639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lowchart: Connector 92"/>
            <p:cNvSpPr/>
            <p:nvPr/>
          </p:nvSpPr>
          <p:spPr>
            <a:xfrm>
              <a:off x="8153039" y="2267861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lowchart: Connector 95"/>
            <p:cNvSpPr/>
            <p:nvPr/>
          </p:nvSpPr>
          <p:spPr>
            <a:xfrm>
              <a:off x="8723747" y="3015026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lowchart: Connector 101"/>
            <p:cNvSpPr/>
            <p:nvPr/>
          </p:nvSpPr>
          <p:spPr>
            <a:xfrm>
              <a:off x="8645067" y="3523713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lowchart: Connector 102"/>
            <p:cNvSpPr/>
            <p:nvPr/>
          </p:nvSpPr>
          <p:spPr>
            <a:xfrm>
              <a:off x="8121656" y="354845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lowchart: Connector 103"/>
            <p:cNvSpPr/>
            <p:nvPr/>
          </p:nvSpPr>
          <p:spPr>
            <a:xfrm>
              <a:off x="8014493" y="2281377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lowchart: Connector 108"/>
            <p:cNvSpPr/>
            <p:nvPr/>
          </p:nvSpPr>
          <p:spPr>
            <a:xfrm>
              <a:off x="8717808" y="2376404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lowchart: Connector 120"/>
            <p:cNvSpPr/>
            <p:nvPr/>
          </p:nvSpPr>
          <p:spPr>
            <a:xfrm>
              <a:off x="7606145" y="2281377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Flowchart: Connector 124"/>
            <p:cNvSpPr/>
            <p:nvPr/>
          </p:nvSpPr>
          <p:spPr>
            <a:xfrm>
              <a:off x="7513782" y="3454396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73" name="Group 7172"/>
          <p:cNvGrpSpPr/>
          <p:nvPr/>
        </p:nvGrpSpPr>
        <p:grpSpPr>
          <a:xfrm>
            <a:off x="3602074" y="1013047"/>
            <a:ext cx="1719631" cy="1665738"/>
            <a:chOff x="7096480" y="392545"/>
            <a:chExt cx="1719631" cy="1665738"/>
          </a:xfrm>
        </p:grpSpPr>
        <p:sp>
          <p:nvSpPr>
            <p:cNvPr id="33" name="Flowchart: Connector 32"/>
            <p:cNvSpPr/>
            <p:nvPr/>
          </p:nvSpPr>
          <p:spPr>
            <a:xfrm>
              <a:off x="7897091" y="151014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lowchart: Connector 33"/>
            <p:cNvSpPr/>
            <p:nvPr/>
          </p:nvSpPr>
          <p:spPr>
            <a:xfrm>
              <a:off x="7910946" y="798946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621" y="555769"/>
              <a:ext cx="1243013" cy="1317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" name="Oval 35"/>
            <p:cNvSpPr/>
            <p:nvPr/>
          </p:nvSpPr>
          <p:spPr>
            <a:xfrm>
              <a:off x="7125855" y="392545"/>
              <a:ext cx="1644074" cy="16256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7652327" y="1039090"/>
              <a:ext cx="581892" cy="332509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Nikosh" pitchFamily="2" charset="0"/>
                  <a:cs typeface="Nikosh" pitchFamily="2" charset="0"/>
                </a:rPr>
                <a:t>C</a:t>
              </a:r>
              <a:r>
                <a:rPr lang="en-US" sz="1400" b="1" dirty="0" err="1" smtClean="0">
                  <a:solidFill>
                    <a:schemeClr val="accent1">
                      <a:lumMod val="20000"/>
                      <a:lumOff val="80000"/>
                    </a:schemeClr>
                  </a:solidFill>
                  <a:latin typeface="Nikosh" pitchFamily="2" charset="0"/>
                  <a:cs typeface="Nikosh" pitchFamily="2" charset="0"/>
                </a:rPr>
                <a:t>l</a:t>
              </a:r>
              <a:endParaRPr lang="en-US" sz="14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7559964" y="854364"/>
              <a:ext cx="794328" cy="72043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lowchart: Connector 115"/>
            <p:cNvSpPr/>
            <p:nvPr/>
          </p:nvSpPr>
          <p:spPr>
            <a:xfrm>
              <a:off x="8723747" y="1104680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lowchart: Connector 116"/>
            <p:cNvSpPr/>
            <p:nvPr/>
          </p:nvSpPr>
          <p:spPr>
            <a:xfrm>
              <a:off x="7963918" y="1947447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lowchart: Connector 117"/>
            <p:cNvSpPr/>
            <p:nvPr/>
          </p:nvSpPr>
          <p:spPr>
            <a:xfrm>
              <a:off x="7668660" y="588903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lowchart: Connector 119"/>
            <p:cNvSpPr/>
            <p:nvPr/>
          </p:nvSpPr>
          <p:spPr>
            <a:xfrm>
              <a:off x="8450518" y="842803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Flowchart: Connector 121"/>
            <p:cNvSpPr/>
            <p:nvPr/>
          </p:nvSpPr>
          <p:spPr>
            <a:xfrm>
              <a:off x="8358154" y="727375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Flowchart: Connector 122"/>
            <p:cNvSpPr/>
            <p:nvPr/>
          </p:nvSpPr>
          <p:spPr>
            <a:xfrm>
              <a:off x="8723747" y="1277978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Flowchart: Connector 123"/>
            <p:cNvSpPr/>
            <p:nvPr/>
          </p:nvSpPr>
          <p:spPr>
            <a:xfrm>
              <a:off x="7300325" y="1206674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lowchart: Connector 125"/>
            <p:cNvSpPr/>
            <p:nvPr/>
          </p:nvSpPr>
          <p:spPr>
            <a:xfrm>
              <a:off x="8453119" y="1424191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lowchart: Connector 126"/>
            <p:cNvSpPr/>
            <p:nvPr/>
          </p:nvSpPr>
          <p:spPr>
            <a:xfrm>
              <a:off x="7804727" y="515937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Flowchart: Connector 128"/>
            <p:cNvSpPr/>
            <p:nvPr/>
          </p:nvSpPr>
          <p:spPr>
            <a:xfrm>
              <a:off x="8360541" y="1546139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Flowchart: Connector 129"/>
            <p:cNvSpPr/>
            <p:nvPr/>
          </p:nvSpPr>
          <p:spPr>
            <a:xfrm>
              <a:off x="7346507" y="1375788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Flowchart: Connector 132"/>
            <p:cNvSpPr/>
            <p:nvPr/>
          </p:nvSpPr>
          <p:spPr>
            <a:xfrm>
              <a:off x="7101179" y="978101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Flowchart: Connector 133"/>
            <p:cNvSpPr/>
            <p:nvPr/>
          </p:nvSpPr>
          <p:spPr>
            <a:xfrm>
              <a:off x="7096480" y="1120970"/>
              <a:ext cx="92364" cy="110836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74" name="Group 7173"/>
          <p:cNvGrpSpPr/>
          <p:nvPr/>
        </p:nvGrpSpPr>
        <p:grpSpPr>
          <a:xfrm>
            <a:off x="4211557" y="5394785"/>
            <a:ext cx="1531219" cy="763121"/>
            <a:chOff x="4599702" y="5061560"/>
            <a:chExt cx="1531219" cy="763121"/>
          </a:xfrm>
        </p:grpSpPr>
        <p:sp>
          <p:nvSpPr>
            <p:cNvPr id="24" name="TextBox 23"/>
            <p:cNvSpPr txBox="1"/>
            <p:nvPr/>
          </p:nvSpPr>
          <p:spPr>
            <a:xfrm>
              <a:off x="4599702" y="5061560"/>
              <a:ext cx="15312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latin typeface="Nikosh" pitchFamily="2" charset="0"/>
                  <a:cs typeface="Nikosh" pitchFamily="2" charset="0"/>
                </a:rPr>
                <a:t>PCl</a:t>
              </a:r>
              <a:endParaRPr lang="en-US" sz="3200" dirty="0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7171" name="TextBox 7170"/>
            <p:cNvSpPr txBox="1"/>
            <p:nvPr/>
          </p:nvSpPr>
          <p:spPr>
            <a:xfrm>
              <a:off x="5341825" y="5239906"/>
              <a:ext cx="7079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Nikosh" pitchFamily="2" charset="0"/>
                  <a:cs typeface="Nikosh" pitchFamily="2" charset="0"/>
                </a:rPr>
                <a:t>5</a:t>
              </a:r>
              <a:endParaRPr lang="en-US" sz="3200" dirty="0">
                <a:latin typeface="Nikosh" pitchFamily="2" charset="0"/>
                <a:cs typeface="Nikosh" pitchFamily="2" charset="0"/>
              </a:endParaRPr>
            </a:p>
          </p:txBody>
        </p:sp>
      </p:grpSp>
      <p:sp>
        <p:nvSpPr>
          <p:cNvPr id="135" name="TextBox 134"/>
          <p:cNvSpPr txBox="1"/>
          <p:nvPr/>
        </p:nvSpPr>
        <p:spPr>
          <a:xfrm>
            <a:off x="347492" y="100986"/>
            <a:ext cx="6913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dirty="0">
                <a:latin typeface="Nikosh" pitchFamily="2" charset="0"/>
                <a:cs typeface="Nikosh" pitchFamily="2" charset="0"/>
              </a:rPr>
              <a:t>*এখন আমরা ফসফরাস পেন্টা ক্লোরাইডের গঠন প্রক্রিয়া দেখি।</a:t>
            </a:r>
          </a:p>
        </p:txBody>
      </p:sp>
      <p:sp>
        <p:nvSpPr>
          <p:cNvPr id="7178" name="TextBox 7177"/>
          <p:cNvSpPr txBox="1"/>
          <p:nvPr/>
        </p:nvSpPr>
        <p:spPr>
          <a:xfrm>
            <a:off x="7031653" y="1648413"/>
            <a:ext cx="187234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>
                <a:latin typeface="Nikosh" pitchFamily="2" charset="0"/>
                <a:cs typeface="Nikosh" pitchFamily="2" charset="0"/>
              </a:rPr>
              <a:t>*</a:t>
            </a:r>
            <a:r>
              <a:rPr lang="as-IN" sz="2800" dirty="0" smtClean="0">
                <a:latin typeface="Nikosh" pitchFamily="2" charset="0"/>
                <a:cs typeface="Nikosh" pitchFamily="2" charset="0"/>
              </a:rPr>
              <a:t>এখানে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সমযোজী</a:t>
            </a:r>
            <a:r>
              <a:rPr lang="as-IN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as-IN" sz="2800" dirty="0">
                <a:latin typeface="Nikosh" pitchFamily="2" charset="0"/>
                <a:cs typeface="Nikosh" pitchFamily="2" charset="0"/>
              </a:rPr>
              <a:t>বন্ধন গঠনের পর ফসফরাসের শেষ কক্ষপথে দশটি ইলেকট্রন আছে।ইহাই অষ্টক সম্প্রসারন।</a:t>
            </a:r>
          </a:p>
        </p:txBody>
      </p:sp>
    </p:spTree>
    <p:extLst>
      <p:ext uri="{BB962C8B-B14F-4D97-AF65-F5344CB8AC3E}">
        <p14:creationId xmlns:p14="http://schemas.microsoft.com/office/powerpoint/2010/main" val="65311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6.80083E-7 L 0.16267 0.138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691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30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30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9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4461493" y="2809008"/>
            <a:ext cx="1133764" cy="1043707"/>
            <a:chOff x="4047836" y="1775693"/>
            <a:chExt cx="1133764" cy="1043707"/>
          </a:xfrm>
        </p:grpSpPr>
        <p:sp>
          <p:nvSpPr>
            <p:cNvPr id="2" name="Oval 1"/>
            <p:cNvSpPr/>
            <p:nvPr/>
          </p:nvSpPr>
          <p:spPr>
            <a:xfrm>
              <a:off x="4495800" y="2209800"/>
              <a:ext cx="228600" cy="228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B</a:t>
              </a:r>
              <a:endParaRPr lang="en-US" b="1" dirty="0">
                <a:solidFill>
                  <a:srgbClr val="FFC000"/>
                </a:solidFill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4343400" y="2057400"/>
              <a:ext cx="533400" cy="533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5" name="Flowchart: Connector 4"/>
            <p:cNvSpPr/>
            <p:nvPr/>
          </p:nvSpPr>
          <p:spPr>
            <a:xfrm>
              <a:off x="4533900" y="1775693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7" name="Flowchart: Connector 6"/>
            <p:cNvSpPr/>
            <p:nvPr/>
          </p:nvSpPr>
          <p:spPr>
            <a:xfrm>
              <a:off x="5029200" y="2247900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9" name="Flowchart: Connector 8"/>
            <p:cNvSpPr/>
            <p:nvPr/>
          </p:nvSpPr>
          <p:spPr>
            <a:xfrm>
              <a:off x="4047836" y="2247900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4533900" y="1995055"/>
              <a:ext cx="152400" cy="671946"/>
              <a:chOff x="4533900" y="1995055"/>
              <a:chExt cx="152400" cy="671946"/>
            </a:xfrm>
          </p:grpSpPr>
          <p:sp>
            <p:nvSpPr>
              <p:cNvPr id="10" name="Flowchart: Connector 9"/>
              <p:cNvSpPr/>
              <p:nvPr/>
            </p:nvSpPr>
            <p:spPr>
              <a:xfrm>
                <a:off x="4533900" y="2514601"/>
                <a:ext cx="152400" cy="1524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" pitchFamily="2" charset="0"/>
                  <a:cs typeface="Nikosh" pitchFamily="2" charset="0"/>
                </a:endParaRPr>
              </a:p>
            </p:txBody>
          </p:sp>
          <p:sp>
            <p:nvSpPr>
              <p:cNvPr id="11" name="Flowchart: Connector 10"/>
              <p:cNvSpPr/>
              <p:nvPr/>
            </p:nvSpPr>
            <p:spPr>
              <a:xfrm>
                <a:off x="4533900" y="1995055"/>
                <a:ext cx="152400" cy="152400"/>
              </a:xfrm>
              <a:prstGeom prst="flowChartConnector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" pitchFamily="2" charset="0"/>
                  <a:cs typeface="Nikosh" pitchFamily="2" charset="0"/>
                </a:endParaRPr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4114800" y="1842655"/>
              <a:ext cx="990600" cy="976745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016385" y="2025131"/>
            <a:ext cx="1173400" cy="1164818"/>
            <a:chOff x="755128" y="1415531"/>
            <a:chExt cx="1173400" cy="1164818"/>
          </a:xfrm>
        </p:grpSpPr>
        <p:sp>
          <p:nvSpPr>
            <p:cNvPr id="4" name="Flowchart: Connector 3"/>
            <p:cNvSpPr/>
            <p:nvPr/>
          </p:nvSpPr>
          <p:spPr>
            <a:xfrm rot="695486">
              <a:off x="1300212" y="1658131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6" name="Flowchart: Connector 5"/>
            <p:cNvSpPr/>
            <p:nvPr/>
          </p:nvSpPr>
          <p:spPr>
            <a:xfrm rot="695486">
              <a:off x="1188889" y="2200869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8" name="Flowchart: Connector 7"/>
            <p:cNvSpPr/>
            <p:nvPr/>
          </p:nvSpPr>
          <p:spPr>
            <a:xfrm rot="695486">
              <a:off x="1055676" y="2376259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12" name="Flowchart: Connector 11"/>
            <p:cNvSpPr/>
            <p:nvPr/>
          </p:nvSpPr>
          <p:spPr>
            <a:xfrm rot="695486">
              <a:off x="1261717" y="2427949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13" name="Flowchart: Connector 12"/>
            <p:cNvSpPr/>
            <p:nvPr/>
          </p:nvSpPr>
          <p:spPr>
            <a:xfrm rot="695486">
              <a:off x="1454847" y="1473066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14" name="Flowchart: Connector 13"/>
            <p:cNvSpPr/>
            <p:nvPr/>
          </p:nvSpPr>
          <p:spPr>
            <a:xfrm rot="695486">
              <a:off x="1776128" y="2034535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15" name="Flowchart: Connector 14"/>
            <p:cNvSpPr/>
            <p:nvPr/>
          </p:nvSpPr>
          <p:spPr>
            <a:xfrm rot="695486">
              <a:off x="1243307" y="1415531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16" name="Flowchart: Connector 15"/>
            <p:cNvSpPr/>
            <p:nvPr/>
          </p:nvSpPr>
          <p:spPr>
            <a:xfrm rot="695486">
              <a:off x="755968" y="1825286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17" name="Flowchart: Connector 16"/>
            <p:cNvSpPr/>
            <p:nvPr/>
          </p:nvSpPr>
          <p:spPr>
            <a:xfrm rot="695486">
              <a:off x="755128" y="2040187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812290" y="1503106"/>
              <a:ext cx="1062182" cy="1006475"/>
              <a:chOff x="812290" y="1503106"/>
              <a:chExt cx="1062182" cy="1006475"/>
            </a:xfrm>
          </p:grpSpPr>
          <p:pic>
            <p:nvPicPr>
              <p:cNvPr id="5122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5486">
                <a:off x="812290" y="1503106"/>
                <a:ext cx="1062182" cy="10064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12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695486">
                <a:off x="1043730" y="1728681"/>
                <a:ext cx="554037" cy="5540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9" name="Oval 18"/>
              <p:cNvSpPr/>
              <p:nvPr/>
            </p:nvSpPr>
            <p:spPr>
              <a:xfrm rot="695486">
                <a:off x="1196951" y="1852479"/>
                <a:ext cx="238988" cy="29668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C000"/>
                    </a:solidFill>
                    <a:latin typeface="Nikosh" pitchFamily="2" charset="0"/>
                    <a:cs typeface="Nikosh" pitchFamily="2" charset="0"/>
                  </a:rPr>
                  <a:t>F</a:t>
                </a:r>
                <a:endParaRPr lang="en-US" b="1" dirty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endParaRPr>
              </a:p>
            </p:txBody>
          </p:sp>
        </p:grpSp>
      </p:grp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34677" y="1779588"/>
            <a:ext cx="121920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6" name="Group 25"/>
          <p:cNvGrpSpPr/>
          <p:nvPr/>
        </p:nvGrpSpPr>
        <p:grpSpPr>
          <a:xfrm>
            <a:off x="4724400" y="4229725"/>
            <a:ext cx="2209800" cy="538218"/>
            <a:chOff x="3657600" y="4114800"/>
            <a:chExt cx="2209800" cy="538218"/>
          </a:xfrm>
        </p:grpSpPr>
        <p:sp>
          <p:nvSpPr>
            <p:cNvPr id="24" name="TextBox 23"/>
            <p:cNvSpPr txBox="1"/>
            <p:nvPr/>
          </p:nvSpPr>
          <p:spPr>
            <a:xfrm>
              <a:off x="3657600" y="4114800"/>
              <a:ext cx="220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Nikosh" pitchFamily="2" charset="0"/>
                  <a:cs typeface="Nikosh" pitchFamily="2" charset="0"/>
                </a:rPr>
                <a:t>BF</a:t>
              </a:r>
              <a:endParaRPr lang="en-US" sz="2400" dirty="0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80493" y="4252908"/>
              <a:ext cx="9051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Nikosh" pitchFamily="2" charset="0"/>
                  <a:cs typeface="Nikosh" pitchFamily="2" charset="0"/>
                </a:rPr>
                <a:t>3</a:t>
              </a:r>
              <a:endParaRPr lang="en-US" sz="2000" dirty="0">
                <a:latin typeface="Nikosh" pitchFamily="2" charset="0"/>
                <a:cs typeface="Nikosh" pitchFamily="2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1808" y="2930072"/>
            <a:ext cx="1249363" cy="1206500"/>
            <a:chOff x="6255430" y="5194300"/>
            <a:chExt cx="1249363" cy="1206500"/>
          </a:xfrm>
        </p:grpSpPr>
        <p:sp>
          <p:nvSpPr>
            <p:cNvPr id="36" name="Flowchart: Connector 35"/>
            <p:cNvSpPr/>
            <p:nvPr/>
          </p:nvSpPr>
          <p:spPr>
            <a:xfrm rot="695486">
              <a:off x="6279543" y="5721063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pic>
          <p:nvPicPr>
            <p:cNvPr id="5128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5430" y="5194300"/>
              <a:ext cx="1249363" cy="1206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9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3318" y="5475933"/>
              <a:ext cx="658813" cy="6588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9" name="Oval 28"/>
            <p:cNvSpPr/>
            <p:nvPr/>
          </p:nvSpPr>
          <p:spPr>
            <a:xfrm>
              <a:off x="6684359" y="5650899"/>
              <a:ext cx="359227" cy="304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rgbClr val="FFC000"/>
                  </a:solidFill>
                  <a:latin typeface="Nikosh" pitchFamily="2" charset="0"/>
                  <a:cs typeface="Nikosh" pitchFamily="2" charset="0"/>
                </a:rPr>
                <a:t>F</a:t>
              </a:r>
              <a:endParaRPr lang="en-US" sz="2000" b="1" dirty="0">
                <a:solidFill>
                  <a:srgbClr val="FFC000"/>
                </a:solidFill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39" name="Flowchart: Connector 38"/>
            <p:cNvSpPr/>
            <p:nvPr/>
          </p:nvSpPr>
          <p:spPr>
            <a:xfrm rot="695486">
              <a:off x="7312706" y="5633979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40" name="Flowchart: Connector 39"/>
            <p:cNvSpPr/>
            <p:nvPr/>
          </p:nvSpPr>
          <p:spPr>
            <a:xfrm rot="695486">
              <a:off x="6765171" y="6215457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41" name="Flowchart: Connector 40"/>
            <p:cNvSpPr/>
            <p:nvPr/>
          </p:nvSpPr>
          <p:spPr>
            <a:xfrm rot="695486">
              <a:off x="6982020" y="6200430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42" name="Flowchart: Connector 41"/>
            <p:cNvSpPr/>
            <p:nvPr/>
          </p:nvSpPr>
          <p:spPr>
            <a:xfrm rot="695486">
              <a:off x="7320720" y="5830843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44" name="Flowchart: Connector 43"/>
            <p:cNvSpPr/>
            <p:nvPr/>
          </p:nvSpPr>
          <p:spPr>
            <a:xfrm rot="695486">
              <a:off x="6746270" y="5239790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45" name="Flowchart: Connector 44"/>
            <p:cNvSpPr/>
            <p:nvPr/>
          </p:nvSpPr>
          <p:spPr>
            <a:xfrm rot="695486">
              <a:off x="6966855" y="5253546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46" name="Flowchart: Connector 45"/>
            <p:cNvSpPr/>
            <p:nvPr/>
          </p:nvSpPr>
          <p:spPr>
            <a:xfrm rot="695486">
              <a:off x="6792431" y="5444068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  <p:sp>
          <p:nvSpPr>
            <p:cNvPr id="47" name="Flowchart: Connector 46"/>
            <p:cNvSpPr/>
            <p:nvPr/>
          </p:nvSpPr>
          <p:spPr>
            <a:xfrm rot="695486">
              <a:off x="6825337" y="6015640"/>
              <a:ext cx="152400" cy="152400"/>
            </a:xfrm>
            <a:prstGeom prst="flowChartConnecto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itchFamily="2" charset="0"/>
                <a:cs typeface="Nikosh" pitchFamily="2" charset="0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37457" y="319798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" pitchFamily="2" charset="0"/>
                <a:cs typeface="Nikosh" pitchFamily="2" charset="0"/>
              </a:rPr>
              <a:t>*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এখন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আমরা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বোরন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ট্রাই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ফ্লোরাইডের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সমযোজী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বন্ধন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গঠন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প্রক্রিয়া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দেখি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।   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942285" y="519853"/>
            <a:ext cx="245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2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9600" y="4953000"/>
            <a:ext cx="723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" pitchFamily="2" charset="0"/>
                <a:cs typeface="Nikosh" pitchFamily="2" charset="0"/>
              </a:rPr>
              <a:t>*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এখানে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দেখা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যাচ্ছে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যে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বোরনের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শেষ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কক্ষপথে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অষ্টক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পূর্ণ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হয়নি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।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অষ্টক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অসম্পূর্ণ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হয়েও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সমযোজী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বন্ধন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গঠিত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3200" b="1" dirty="0" smtClean="0">
                <a:latin typeface="Nikosh" pitchFamily="2" charset="0"/>
                <a:cs typeface="Nikosh" pitchFamily="2" charset="0"/>
              </a:rPr>
              <a:t>।  </a:t>
            </a:r>
            <a:endParaRPr lang="en-US" sz="32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33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6 L 0.26997 0.064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90" y="32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7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7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8218" y="3078018"/>
            <a:ext cx="8275782" cy="1295400"/>
          </a:xfrm>
        </p:spPr>
        <p:txBody>
          <a:bodyPr>
            <a:noAutofit/>
          </a:bodyPr>
          <a:lstStyle/>
          <a:p>
            <a:r>
              <a:rPr lang="en-US" sz="40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নিচের</a:t>
            </a:r>
            <a:r>
              <a:rPr lang="en-US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যৌগগু্লিতে</a:t>
            </a:r>
            <a:r>
              <a:rPr lang="en-US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কি</a:t>
            </a:r>
            <a:r>
              <a:rPr lang="en-US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কি</a:t>
            </a:r>
            <a:r>
              <a:rPr lang="en-US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বন্ধন</a:t>
            </a:r>
            <a:r>
              <a:rPr lang="en-US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বিদ্যমান</a:t>
            </a:r>
            <a:r>
              <a:rPr lang="en-US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ডায়াগ্রাম</a:t>
            </a:r>
            <a:r>
              <a:rPr lang="en-US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সহ</a:t>
            </a:r>
            <a:r>
              <a:rPr lang="en-US" sz="40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দেখাও</a:t>
            </a:r>
            <a:r>
              <a:rPr lang="en-US" sz="4800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: </a:t>
            </a:r>
            <a:endParaRPr lang="en-US" sz="40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286000" y="228600"/>
            <a:ext cx="5029200" cy="2438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rgbClr val="FFFF00"/>
                </a:solidFill>
                <a:latin typeface="Nikosh" pitchFamily="2" charset="0"/>
                <a:ea typeface="+mj-ea"/>
                <a:cs typeface="Nikosh" pitchFamily="2" charset="0"/>
              </a:rPr>
              <a:t>দলীয়</a:t>
            </a:r>
            <a:r>
              <a:rPr lang="en-US" sz="6600" dirty="0">
                <a:solidFill>
                  <a:srgbClr val="FFFF00"/>
                </a:solidFill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6600" dirty="0" err="1">
                <a:solidFill>
                  <a:srgbClr val="FFFF00"/>
                </a:solidFill>
                <a:latin typeface="Nikosh" pitchFamily="2" charset="0"/>
                <a:ea typeface="+mj-ea"/>
                <a:cs typeface="Nikosh" pitchFamily="2" charset="0"/>
              </a:rPr>
              <a:t>কাজ</a:t>
            </a:r>
            <a:endParaRPr lang="en-US" sz="6600" dirty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5007674"/>
              </p:ext>
            </p:extLst>
          </p:nvPr>
        </p:nvGraphicFramePr>
        <p:xfrm>
          <a:off x="1070841" y="4607214"/>
          <a:ext cx="7087507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" name="Equation" r:id="rId3" imgW="1460160" imgH="228600" progId="Equation.3">
                  <p:embed/>
                </p:oleObj>
              </mc:Choice>
              <mc:Fallback>
                <p:oleObj name="Equation" r:id="rId3" imgW="146016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0841" y="4607214"/>
                        <a:ext cx="7087507" cy="1100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504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736435"/>
            <a:ext cx="8382000" cy="31265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১।একটি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বন্ধন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গঠিত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হতে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কতটি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ইলেকট্রন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প্রয়োজন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।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২।মৌলগুলি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কেন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বন্ধনে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আবদ্ধ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হয়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।</a:t>
            </a:r>
            <a:endParaRPr lang="en-US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৩।নিষ্কিয়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গ্যাস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সাধারনত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as-IN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বন্ধনে আবদ্ধ </a:t>
            </a:r>
            <a:r>
              <a:rPr lang="as-IN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হয়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না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কেন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।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৪।আয়নিক ও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সমযোজী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বন্ধন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কাকে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বলে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।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৫।অষ্টক ও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দুই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এর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নিয়ম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কাকে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বলে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। </a:t>
            </a:r>
            <a:endParaRPr lang="en-US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514600" y="76200"/>
            <a:ext cx="43434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FFFF00"/>
                </a:solidFill>
                <a:latin typeface="Nikosh" pitchFamily="2" charset="0"/>
                <a:ea typeface="+mj-ea"/>
                <a:cs typeface="Nikosh" pitchFamily="2" charset="0"/>
              </a:rPr>
              <a:t>মূল্যায়ন</a:t>
            </a:r>
            <a:endParaRPr lang="en-US" sz="4800" dirty="0">
              <a:solidFill>
                <a:srgbClr val="FFFF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7816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বাড়ীর</a:t>
            </a:r>
            <a:r>
              <a:rPr lang="en-US" sz="80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8000" dirty="0" err="1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কাজ</a:t>
            </a:r>
            <a:endParaRPr lang="en-US" sz="8000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200400"/>
            <a:ext cx="8229600" cy="80342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as-IN" dirty="0">
                <a:latin typeface="Nikosh" pitchFamily="2" charset="0"/>
                <a:cs typeface="Nikosh" pitchFamily="2" charset="0"/>
              </a:rPr>
              <a:t>নিচের </a:t>
            </a:r>
            <a:r>
              <a:rPr lang="as-IN" dirty="0" smtClean="0">
                <a:latin typeface="Nikosh" pitchFamily="2" charset="0"/>
                <a:cs typeface="Nikosh" pitchFamily="2" charset="0"/>
              </a:rPr>
              <a:t>যৌগ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টি</a:t>
            </a:r>
            <a:r>
              <a:rPr lang="as-IN" dirty="0" smtClean="0">
                <a:latin typeface="Nikosh" pitchFamily="2" charset="0"/>
                <a:cs typeface="Nikosh" pitchFamily="2" charset="0"/>
              </a:rPr>
              <a:t>তে কি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as-IN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as-IN" dirty="0">
                <a:latin typeface="Nikosh" pitchFamily="2" charset="0"/>
                <a:cs typeface="Nikosh" pitchFamily="2" charset="0"/>
              </a:rPr>
              <a:t>বন্ধন বিদ্যমান ডায়াগ্রাম সহ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আলোচনা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কর</a:t>
            </a:r>
            <a:r>
              <a:rPr lang="en-US" dirty="0">
                <a:latin typeface="Nikosh" pitchFamily="2" charset="0"/>
                <a:cs typeface="Nikosh" pitchFamily="2" charset="0"/>
              </a:rPr>
              <a:t>।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endParaRPr lang="as-IN" dirty="0"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81000" y="1752600"/>
            <a:ext cx="1600200" cy="1295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" pitchFamily="2" charset="0"/>
              <a:cs typeface="Nikosh" pitchFamily="2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2558723"/>
              </p:ext>
            </p:extLst>
          </p:nvPr>
        </p:nvGraphicFramePr>
        <p:xfrm>
          <a:off x="532661" y="4202467"/>
          <a:ext cx="7004482" cy="1807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6" name="Equation" r:id="rId3" imgW="927000" imgH="228600" progId="Equation.3">
                  <p:embed/>
                </p:oleObj>
              </mc:Choice>
              <mc:Fallback>
                <p:oleObj name="Equation" r:id="rId3" imgW="9270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2661" y="4202467"/>
                        <a:ext cx="7004482" cy="1807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112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505200"/>
            <a:ext cx="8153400" cy="2971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6600" b="1" spc="200" dirty="0" err="1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ধন্যবাদ</a:t>
            </a:r>
            <a:endParaRPr lang="en-US" sz="16600" b="1" spc="200" dirty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197429"/>
            <a:ext cx="3200399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354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369</Words>
  <Application>Microsoft Office PowerPoint</Application>
  <PresentationFormat>On-screen Show (4:3)</PresentationFormat>
  <Paragraphs>68</Paragraphs>
  <Slides>14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Office Theme</vt:lpstr>
      <vt:lpstr>Horizon</vt:lpstr>
      <vt:lpstr>Apex</vt:lpstr>
      <vt:lpstr>1_Office Theme</vt:lpstr>
      <vt:lpstr>Equation</vt:lpstr>
      <vt:lpstr>Package</vt:lpstr>
      <vt:lpstr>PowerPoint Presentation</vt:lpstr>
      <vt:lpstr>PowerPoint Presentation</vt:lpstr>
      <vt:lpstr>PowerPoint Presentation</vt:lpstr>
      <vt:lpstr>রসায়ন   শ্রেণিঃ নবম অধ্যায়ঃ ৫ </vt:lpstr>
      <vt:lpstr>PowerPoint Presentation</vt:lpstr>
      <vt:lpstr>PowerPoint Presentation</vt:lpstr>
      <vt:lpstr>PowerPoint Presentation</vt:lpstr>
      <vt:lpstr>এখন আমরা একটি ভিডিও দেখি</vt:lpstr>
      <vt:lpstr>PowerPoint Presentation</vt:lpstr>
      <vt:lpstr>PowerPoint Presentation</vt:lpstr>
      <vt:lpstr>PowerPoint Presentation</vt:lpstr>
      <vt:lpstr>PowerPoint Presentation</vt:lpstr>
      <vt:lpstr>বাড়ীর কাজ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Mizan</dc:creator>
  <cp:lastModifiedBy>Mizan</cp:lastModifiedBy>
  <cp:revision>313</cp:revision>
  <dcterms:created xsi:type="dcterms:W3CDTF">2013-06-29T04:47:52Z</dcterms:created>
  <dcterms:modified xsi:type="dcterms:W3CDTF">2013-07-05T05:18:50Z</dcterms:modified>
</cp:coreProperties>
</file>